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Cabral" initials="JC" lastIdx="1" clrIdx="0">
    <p:extLst>
      <p:ext uri="{19B8F6BF-5375-455C-9EA6-DF929625EA0E}">
        <p15:presenceInfo xmlns:p15="http://schemas.microsoft.com/office/powerpoint/2012/main" userId="a3550870006f6c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664" autoAdjust="0"/>
  </p:normalViewPr>
  <p:slideViewPr>
    <p:cSldViewPr snapToGrid="0">
      <p:cViewPr varScale="1">
        <p:scale>
          <a:sx n="62" d="100"/>
          <a:sy n="62" d="100"/>
        </p:scale>
        <p:origin x="1459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741AD-52BB-472E-B6F7-B29D6EE16422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6974D-F6FA-4A43-B388-0BDEDD8334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71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goal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to explore Global </a:t>
            </a:r>
            <a:r>
              <a:rPr lang="pt-PT" dirty="0" err="1"/>
              <a:t>and</a:t>
            </a:r>
            <a:r>
              <a:rPr lang="pt-PT" dirty="0"/>
              <a:t> Local </a:t>
            </a:r>
            <a:r>
              <a:rPr lang="pt-PT" dirty="0" err="1"/>
              <a:t>temperature</a:t>
            </a:r>
            <a:r>
              <a:rPr lang="pt-PT" dirty="0"/>
              <a:t> </a:t>
            </a:r>
            <a:r>
              <a:rPr lang="pt-PT" dirty="0" err="1"/>
              <a:t>measures</a:t>
            </a:r>
            <a:r>
              <a:rPr lang="pt-PT" dirty="0"/>
              <a:t> </a:t>
            </a:r>
            <a:r>
              <a:rPr lang="pt-PT" dirty="0" err="1"/>
              <a:t>during</a:t>
            </a:r>
            <a:r>
              <a:rPr lang="pt-PT" dirty="0"/>
              <a:t> a </a:t>
            </a:r>
            <a:r>
              <a:rPr lang="pt-PT" dirty="0" err="1"/>
              <a:t>certain</a:t>
            </a:r>
            <a:r>
              <a:rPr lang="pt-PT" dirty="0"/>
              <a:t> time </a:t>
            </a:r>
            <a:r>
              <a:rPr lang="pt-PT" dirty="0" err="1"/>
              <a:t>period</a:t>
            </a:r>
            <a:r>
              <a:rPr lang="pt-PT" dirty="0"/>
              <a:t>.</a:t>
            </a:r>
          </a:p>
          <a:p>
            <a:r>
              <a:rPr lang="pt-PT" dirty="0"/>
              <a:t>For local </a:t>
            </a:r>
            <a:r>
              <a:rPr lang="pt-PT" dirty="0" err="1"/>
              <a:t>temperature</a:t>
            </a:r>
            <a:r>
              <a:rPr lang="pt-PT" dirty="0"/>
              <a:t> </a:t>
            </a:r>
            <a:r>
              <a:rPr lang="pt-PT" dirty="0" err="1"/>
              <a:t>exploration</a:t>
            </a:r>
            <a:r>
              <a:rPr lang="pt-PT" dirty="0"/>
              <a:t> I </a:t>
            </a:r>
            <a:r>
              <a:rPr lang="pt-PT" dirty="0" err="1"/>
              <a:t>am</a:t>
            </a:r>
            <a:r>
              <a:rPr lang="pt-PT" dirty="0"/>
              <a:t> </a:t>
            </a:r>
            <a:r>
              <a:rPr lang="pt-PT" dirty="0" err="1"/>
              <a:t>focusing</a:t>
            </a:r>
            <a:r>
              <a:rPr lang="pt-PT" dirty="0"/>
              <a:t> in Portugal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6527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As a </a:t>
            </a:r>
            <a:r>
              <a:rPr lang="pt-PT" dirty="0" err="1"/>
              <a:t>side</a:t>
            </a:r>
            <a:r>
              <a:rPr lang="pt-PT" dirty="0"/>
              <a:t> </a:t>
            </a:r>
            <a:r>
              <a:rPr lang="pt-PT" dirty="0" err="1"/>
              <a:t>objective</a:t>
            </a:r>
            <a:r>
              <a:rPr lang="pt-PT" dirty="0"/>
              <a:t>. I </a:t>
            </a:r>
            <a:r>
              <a:rPr lang="pt-PT" dirty="0" err="1"/>
              <a:t>intend</a:t>
            </a:r>
            <a:r>
              <a:rPr lang="pt-PT" dirty="0"/>
              <a:t> to </a:t>
            </a:r>
            <a:r>
              <a:rPr lang="pt-PT" dirty="0" err="1"/>
              <a:t>raise</a:t>
            </a:r>
            <a:r>
              <a:rPr lang="pt-PT" dirty="0"/>
              <a:t> </a:t>
            </a:r>
            <a:r>
              <a:rPr lang="pt-PT" dirty="0" err="1"/>
              <a:t>awarness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global </a:t>
            </a:r>
            <a:r>
              <a:rPr lang="pt-PT" dirty="0" err="1"/>
              <a:t>warming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suggest</a:t>
            </a:r>
            <a:r>
              <a:rPr lang="pt-PT" dirty="0"/>
              <a:t>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practices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can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mitigate</a:t>
            </a:r>
            <a:r>
              <a:rPr lang="pt-PT" dirty="0"/>
              <a:t> </a:t>
            </a: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heating</a:t>
            </a:r>
            <a:r>
              <a:rPr lang="pt-P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dirty="0" err="1"/>
              <a:t>Speak</a:t>
            </a:r>
            <a:r>
              <a:rPr lang="pt-PT" sz="1200" b="1" dirty="0"/>
              <a:t> </a:t>
            </a:r>
            <a:r>
              <a:rPr lang="pt-PT" sz="1200" b="1" dirty="0" err="1"/>
              <a:t>up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r>
              <a:rPr lang="pt-PT" b="1" dirty="0"/>
              <a:t> </a:t>
            </a:r>
            <a:r>
              <a:rPr lang="pt-PT" b="1" dirty="0" err="1"/>
              <a:t>adapt</a:t>
            </a:r>
            <a:r>
              <a:rPr lang="pt-PT" b="1" dirty="0"/>
              <a:t> </a:t>
            </a:r>
            <a:r>
              <a:rPr lang="pt-PT" b="1" dirty="0" err="1"/>
              <a:t>your</a:t>
            </a:r>
            <a:r>
              <a:rPr lang="pt-PT" b="1" dirty="0"/>
              <a:t> </a:t>
            </a:r>
            <a:r>
              <a:rPr lang="pt-PT" b="1" dirty="0" err="1"/>
              <a:t>mindset</a:t>
            </a:r>
            <a:r>
              <a:rPr lang="pt-PT" b="1" dirty="0"/>
              <a:t>: </a:t>
            </a:r>
            <a:r>
              <a:rPr lang="pt-PT" sz="1200" b="1" dirty="0" err="1"/>
              <a:t>Reduce</a:t>
            </a:r>
            <a:r>
              <a:rPr lang="pt-PT" sz="1200" b="1" dirty="0"/>
              <a:t>, Reuse </a:t>
            </a:r>
            <a:r>
              <a:rPr lang="pt-PT" sz="1200" b="1" dirty="0" err="1"/>
              <a:t>and</a:t>
            </a:r>
            <a:r>
              <a:rPr lang="pt-PT" sz="1200" b="1" dirty="0"/>
              <a:t> </a:t>
            </a:r>
            <a:r>
              <a:rPr lang="pt-PT" b="1" dirty="0" err="1"/>
              <a:t>R</a:t>
            </a:r>
            <a:r>
              <a:rPr lang="pt-PT" sz="1200" b="1" dirty="0" err="1"/>
              <a:t>ecycle</a:t>
            </a:r>
            <a:r>
              <a:rPr lang="pt-PT" sz="1200" b="1" dirty="0"/>
              <a:t> ♻️ </a:t>
            </a:r>
          </a:p>
          <a:p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are a </a:t>
            </a:r>
            <a:r>
              <a:rPr lang="pt-PT" dirty="0" err="1"/>
              <a:t>pearson</a:t>
            </a:r>
            <a:r>
              <a:rPr lang="pt-PT" dirty="0"/>
              <a:t> </a:t>
            </a:r>
            <a:r>
              <a:rPr lang="pt-PT" dirty="0" err="1"/>
              <a:t>interested</a:t>
            </a:r>
            <a:r>
              <a:rPr lang="pt-PT" dirty="0"/>
              <a:t> in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subject</a:t>
            </a:r>
            <a:r>
              <a:rPr lang="pt-PT" dirty="0"/>
              <a:t>, </a:t>
            </a:r>
            <a:r>
              <a:rPr lang="pt-PT" dirty="0" err="1"/>
              <a:t>speak</a:t>
            </a:r>
            <a:r>
              <a:rPr lang="pt-PT" dirty="0"/>
              <a:t> 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, </a:t>
            </a:r>
            <a:r>
              <a:rPr lang="pt-PT" dirty="0" err="1"/>
              <a:t>defend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cause. </a:t>
            </a:r>
          </a:p>
          <a:p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around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! </a:t>
            </a:r>
            <a:r>
              <a:rPr lang="pt-PT" dirty="0" err="1"/>
              <a:t>Try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na </a:t>
            </a:r>
            <a:r>
              <a:rPr lang="pt-PT" dirty="0" err="1"/>
              <a:t>example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daily</a:t>
            </a:r>
            <a:r>
              <a:rPr lang="pt-PT" dirty="0"/>
              <a:t> </a:t>
            </a:r>
            <a:r>
              <a:rPr lang="pt-PT" dirty="0" err="1"/>
              <a:t>actions</a:t>
            </a:r>
            <a:r>
              <a:rPr lang="pt-PT" dirty="0"/>
              <a:t> </a:t>
            </a:r>
            <a:r>
              <a:rPr lang="pt-PT" dirty="0" err="1"/>
              <a:t>regarding</a:t>
            </a:r>
            <a:r>
              <a:rPr lang="pt-PT" dirty="0"/>
              <a:t> </a:t>
            </a:r>
            <a:r>
              <a:rPr lang="pt-PT" dirty="0" err="1"/>
              <a:t>planet</a:t>
            </a:r>
            <a:r>
              <a:rPr lang="pt-PT" dirty="0"/>
              <a:t> </a:t>
            </a:r>
            <a:r>
              <a:rPr lang="pt-PT" dirty="0" err="1"/>
              <a:t>conservancy</a:t>
            </a:r>
            <a:r>
              <a:rPr lang="pt-PT" dirty="0"/>
              <a:t>.</a:t>
            </a:r>
          </a:p>
          <a:p>
            <a:endParaRPr lang="pt-PT" dirty="0"/>
          </a:p>
          <a:p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dirty="0" err="1"/>
              <a:t>Invest</a:t>
            </a:r>
            <a:r>
              <a:rPr lang="pt-PT" sz="1200" b="1" dirty="0"/>
              <a:t> in </a:t>
            </a:r>
            <a:r>
              <a:rPr lang="pt-PT" sz="1200" b="1" dirty="0" err="1"/>
              <a:t>energy-efficient</a:t>
            </a:r>
            <a:r>
              <a:rPr lang="pt-PT" sz="1200" b="1" dirty="0"/>
              <a:t> </a:t>
            </a:r>
            <a:r>
              <a:rPr lang="pt-PT" sz="1200" b="1" dirty="0" err="1"/>
              <a:t>and</a:t>
            </a:r>
            <a:r>
              <a:rPr lang="pt-PT" sz="1200" b="1" dirty="0"/>
              <a:t> </a:t>
            </a:r>
            <a:r>
              <a:rPr lang="pt-PT" sz="1200" b="1" dirty="0" err="1"/>
              <a:t>ecological</a:t>
            </a:r>
            <a:r>
              <a:rPr lang="pt-PT" sz="1200" b="1" dirty="0"/>
              <a:t> </a:t>
            </a:r>
            <a:r>
              <a:rPr lang="pt-PT" b="1" dirty="0"/>
              <a:t>causes 🌱</a:t>
            </a:r>
            <a:endParaRPr lang="pt-PT" sz="1200" b="1" dirty="0"/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way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send</a:t>
            </a:r>
            <a:r>
              <a:rPr lang="pt-PT" dirty="0"/>
              <a:t> a clear </a:t>
            </a:r>
            <a:r>
              <a:rPr lang="pt-PT" dirty="0" err="1"/>
              <a:t>message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market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to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freedom</a:t>
            </a:r>
            <a:r>
              <a:rPr lang="pt-PT" dirty="0"/>
              <a:t> to </a:t>
            </a:r>
            <a:r>
              <a:rPr lang="pt-PT" dirty="0" err="1"/>
              <a:t>analyze</a:t>
            </a:r>
            <a:r>
              <a:rPr lang="pt-PT" dirty="0"/>
              <a:t> a </a:t>
            </a:r>
            <a:r>
              <a:rPr lang="pt-PT" dirty="0" err="1"/>
              <a:t>company</a:t>
            </a:r>
            <a:r>
              <a:rPr lang="pt-PT" dirty="0"/>
              <a:t> </a:t>
            </a:r>
            <a:r>
              <a:rPr lang="pt-PT" dirty="0" err="1"/>
              <a:t>ecological</a:t>
            </a:r>
            <a:r>
              <a:rPr lang="pt-PT" dirty="0"/>
              <a:t> </a:t>
            </a:r>
            <a:r>
              <a:rPr lang="pt-PT" dirty="0" err="1"/>
              <a:t>footprint</a:t>
            </a:r>
            <a:r>
              <a:rPr lang="pt-PT" dirty="0"/>
              <a:t> </a:t>
            </a:r>
            <a:r>
              <a:rPr lang="pt-PT" dirty="0" err="1"/>
              <a:t>before</a:t>
            </a:r>
            <a:r>
              <a:rPr lang="pt-PT" dirty="0"/>
              <a:t> </a:t>
            </a:r>
            <a:r>
              <a:rPr lang="pt-PT" dirty="0" err="1"/>
              <a:t>investing</a:t>
            </a:r>
            <a:r>
              <a:rPr lang="pt-PT" dirty="0"/>
              <a:t>.</a:t>
            </a:r>
          </a:p>
          <a:p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dirty="0" err="1"/>
              <a:t>Reduce</a:t>
            </a:r>
            <a:r>
              <a:rPr lang="pt-PT" b="1" dirty="0"/>
              <a:t> </a:t>
            </a:r>
            <a:r>
              <a:rPr lang="pt-PT" b="1" dirty="0" err="1"/>
              <a:t>water</a:t>
            </a:r>
            <a:r>
              <a:rPr lang="pt-PT" b="1" dirty="0"/>
              <a:t> </a:t>
            </a:r>
            <a:r>
              <a:rPr lang="pt-PT" b="1" dirty="0" err="1"/>
              <a:t>consumption</a:t>
            </a:r>
            <a:r>
              <a:rPr lang="pt-PT" b="1" dirty="0"/>
              <a:t> 💦</a:t>
            </a:r>
            <a:endParaRPr lang="pt-PT" sz="1200" b="1" dirty="0"/>
          </a:p>
          <a:p>
            <a:r>
              <a:rPr lang="pt-PT" dirty="0" err="1"/>
              <a:t>Saving</a:t>
            </a:r>
            <a:r>
              <a:rPr lang="pt-PT" dirty="0"/>
              <a:t> </a:t>
            </a:r>
            <a:r>
              <a:rPr lang="pt-PT" dirty="0" err="1"/>
              <a:t>water</a:t>
            </a:r>
            <a:r>
              <a:rPr lang="pt-PT" dirty="0"/>
              <a:t> </a:t>
            </a:r>
            <a:r>
              <a:rPr lang="pt-PT" dirty="0" err="1"/>
              <a:t>reduces</a:t>
            </a:r>
            <a:r>
              <a:rPr lang="pt-PT" dirty="0"/>
              <a:t> </a:t>
            </a:r>
            <a:r>
              <a:rPr lang="pt-PT" dirty="0" err="1"/>
              <a:t>carbon</a:t>
            </a:r>
            <a:r>
              <a:rPr lang="pt-PT" dirty="0"/>
              <a:t> </a:t>
            </a:r>
            <a:r>
              <a:rPr lang="pt-PT" dirty="0" err="1"/>
              <a:t>polution</a:t>
            </a:r>
            <a:r>
              <a:rPr lang="pt-PT" dirty="0"/>
              <a:t>,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takes a </a:t>
            </a:r>
            <a:r>
              <a:rPr lang="pt-PT" dirty="0" err="1"/>
              <a:t>lot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energy</a:t>
            </a:r>
            <a:r>
              <a:rPr lang="pt-PT" dirty="0"/>
              <a:t> to pump, </a:t>
            </a:r>
            <a:r>
              <a:rPr lang="pt-PT" dirty="0" err="1"/>
              <a:t>heat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treat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water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dirty="0" err="1"/>
              <a:t>Shop</a:t>
            </a:r>
            <a:r>
              <a:rPr lang="pt-PT" sz="1200" b="1" dirty="0"/>
              <a:t> </a:t>
            </a:r>
            <a:r>
              <a:rPr lang="pt-PT" b="1" dirty="0"/>
              <a:t>l</a:t>
            </a:r>
            <a:r>
              <a:rPr lang="pt-PT" sz="1200" b="1" dirty="0"/>
              <a:t>ocal </a:t>
            </a:r>
            <a:r>
              <a:rPr lang="pt-PT" sz="1200" b="1" dirty="0" err="1"/>
              <a:t>and</a:t>
            </a:r>
            <a:r>
              <a:rPr lang="pt-PT" sz="1200" b="1" dirty="0"/>
              <a:t> </a:t>
            </a:r>
            <a:r>
              <a:rPr lang="pt-PT" sz="1200" b="1" dirty="0" err="1"/>
              <a:t>buy</a:t>
            </a:r>
            <a:r>
              <a:rPr lang="pt-PT" sz="1200" b="1" dirty="0"/>
              <a:t> </a:t>
            </a:r>
            <a:r>
              <a:rPr lang="pt-PT" sz="1200" b="1" dirty="0" err="1"/>
              <a:t>sustainable</a:t>
            </a:r>
            <a:r>
              <a:rPr lang="pt-PT" b="1" dirty="0"/>
              <a:t> 👨‍🌾</a:t>
            </a:r>
            <a:endParaRPr lang="pt-PT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By</a:t>
            </a:r>
            <a:r>
              <a:rPr lang="pt-PT" dirty="0"/>
              <a:t> shopping </a:t>
            </a:r>
            <a:r>
              <a:rPr lang="pt-PT" dirty="0" err="1"/>
              <a:t>locally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contribute</a:t>
            </a:r>
            <a:r>
              <a:rPr lang="pt-PT" dirty="0"/>
              <a:t> to local </a:t>
            </a:r>
            <a:r>
              <a:rPr lang="pt-PT" dirty="0" err="1"/>
              <a:t>farmers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producers</a:t>
            </a:r>
            <a:r>
              <a:rPr lang="pt-PT" dirty="0"/>
              <a:t> </a:t>
            </a:r>
            <a:r>
              <a:rPr lang="pt-PT" dirty="0" err="1"/>
              <a:t>reducing</a:t>
            </a:r>
            <a:r>
              <a:rPr lang="pt-PT" dirty="0"/>
              <a:t> </a:t>
            </a:r>
            <a:r>
              <a:rPr lang="pt-PT" dirty="0" err="1"/>
              <a:t>fossil</a:t>
            </a:r>
            <a:r>
              <a:rPr lang="pt-PT" dirty="0"/>
              <a:t> fuel </a:t>
            </a:r>
            <a:r>
              <a:rPr lang="pt-PT" dirty="0" err="1"/>
              <a:t>emissions</a:t>
            </a:r>
            <a:r>
              <a:rPr lang="pt-PT" dirty="0"/>
              <a:t> </a:t>
            </a:r>
            <a:r>
              <a:rPr lang="pt-PT" dirty="0" err="1"/>
              <a:t>associated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transport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cold</a:t>
            </a:r>
            <a:r>
              <a:rPr lang="pt-PT" dirty="0"/>
              <a:t> </a:t>
            </a:r>
            <a:r>
              <a:rPr lang="pt-PT" dirty="0" err="1"/>
              <a:t>chain</a:t>
            </a:r>
            <a:r>
              <a:rPr lang="pt-PT" dirty="0"/>
              <a:t> </a:t>
            </a:r>
            <a:r>
              <a:rPr lang="pt-PT" dirty="0" err="1"/>
              <a:t>storage</a:t>
            </a:r>
            <a:r>
              <a:rPr lang="pt-PT" dirty="0"/>
              <a:t>.</a:t>
            </a:r>
          </a:p>
          <a:p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dirty="0"/>
              <a:t>Buy </a:t>
            </a:r>
            <a:r>
              <a:rPr lang="pt-PT" b="1" dirty="0"/>
              <a:t>LED</a:t>
            </a:r>
            <a:r>
              <a:rPr lang="pt-PT" sz="1200" b="1" dirty="0"/>
              <a:t> </a:t>
            </a:r>
            <a:r>
              <a:rPr lang="pt-PT" sz="1200" b="1" dirty="0" err="1"/>
              <a:t>lights</a:t>
            </a:r>
            <a:r>
              <a:rPr lang="pt-PT" sz="1200" b="1" dirty="0"/>
              <a:t> / Pull </a:t>
            </a:r>
            <a:r>
              <a:rPr lang="pt-PT" sz="1200" b="1" dirty="0" err="1"/>
              <a:t>the</a:t>
            </a:r>
            <a:r>
              <a:rPr lang="pt-PT" sz="1200" b="1" dirty="0"/>
              <a:t> </a:t>
            </a:r>
            <a:r>
              <a:rPr lang="pt-PT" sz="1200" b="1" dirty="0" err="1"/>
              <a:t>plugs</a:t>
            </a:r>
            <a:r>
              <a:rPr lang="pt-PT" b="1" dirty="0"/>
              <a:t> 💡</a:t>
            </a:r>
            <a:endParaRPr lang="pt-PT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LED light </a:t>
            </a:r>
            <a:r>
              <a:rPr lang="pt-PT" dirty="0" err="1"/>
              <a:t>bulbs</a:t>
            </a:r>
            <a:r>
              <a:rPr lang="pt-PT" dirty="0"/>
              <a:t> are more </a:t>
            </a:r>
            <a:r>
              <a:rPr lang="pt-PT" dirty="0" err="1"/>
              <a:t>efficient</a:t>
            </a:r>
            <a:r>
              <a:rPr lang="pt-PT" dirty="0"/>
              <a:t>, </a:t>
            </a:r>
            <a:r>
              <a:rPr lang="pt-PT" dirty="0" err="1"/>
              <a:t>last</a:t>
            </a:r>
            <a:r>
              <a:rPr lang="pt-PT" dirty="0"/>
              <a:t> </a:t>
            </a:r>
            <a:r>
              <a:rPr lang="pt-PT" dirty="0" err="1"/>
              <a:t>long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are </a:t>
            </a:r>
            <a:r>
              <a:rPr lang="pt-PT" dirty="0" err="1"/>
              <a:t>cheaper</a:t>
            </a:r>
            <a:r>
              <a:rPr lang="pt-PT" dirty="0"/>
              <a:t> in a </a:t>
            </a:r>
            <a:r>
              <a:rPr lang="pt-PT" dirty="0" err="1"/>
              <a:t>long</a:t>
            </a:r>
            <a:r>
              <a:rPr lang="pt-PT" dirty="0"/>
              <a:t> </a:t>
            </a:r>
            <a:r>
              <a:rPr lang="pt-PT" dirty="0" err="1"/>
              <a:t>term</a:t>
            </a:r>
            <a:r>
              <a:rPr lang="pt-PT" dirty="0"/>
              <a:t>. </a:t>
            </a:r>
            <a:r>
              <a:rPr lang="en-US" b="0" i="0" dirty="0">
                <a:solidFill>
                  <a:srgbClr val="666666"/>
                </a:solidFill>
                <a:effectLst/>
                <a:latin typeface="Helveticaneueltstd roman"/>
              </a:rPr>
              <a:t>A 10-watt LED (that replaces the traditional 60-watt bulb) will save you around 100€ in the long run.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Helveticaneueltstd roman"/>
              </a:rPr>
              <a:t>Pulling the plug on fully charged devices will also save energy. If they are constantly connected to the plug it will constantly consume energy.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666666"/>
              </a:solidFill>
              <a:effectLst/>
              <a:latin typeface="Helveticaneueltstd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https://www.worldometers.info/world-population/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https://www.worldometers.info/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5839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Plots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created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Plotly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fun</a:t>
            </a:r>
            <a:r>
              <a:rPr lang="pt-PT" dirty="0"/>
              <a:t>!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868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Updated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Berkeley Earth - non-profit organization focused on environmental science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case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study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has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1.6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billion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temperature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reports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16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pre-existing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files,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great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side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619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Informational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.</a:t>
            </a:r>
          </a:p>
          <a:p>
            <a:endParaRPr lang="pt-PT" dirty="0"/>
          </a:p>
          <a:p>
            <a:r>
              <a:rPr lang="pt-PT" dirty="0"/>
              <a:t>User can </a:t>
            </a:r>
            <a:r>
              <a:rPr lang="pt-PT" dirty="0" err="1"/>
              <a:t>select</a:t>
            </a:r>
            <a:r>
              <a:rPr lang="pt-PT" dirty="0"/>
              <a:t> a country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interest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check</a:t>
            </a:r>
            <a:r>
              <a:rPr lang="pt-PT" dirty="0"/>
              <a:t>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temp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124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Informational</a:t>
            </a:r>
            <a:r>
              <a:rPr lang="pt-PT" dirty="0"/>
              <a:t> </a:t>
            </a:r>
            <a:r>
              <a:rPr lang="pt-PT" dirty="0" err="1"/>
              <a:t>Plot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Here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easily</a:t>
            </a:r>
            <a:r>
              <a:rPr lang="pt-PT" dirty="0"/>
              <a:t> </a:t>
            </a:r>
            <a:r>
              <a:rPr lang="pt-PT" dirty="0" err="1"/>
              <a:t>identify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coldest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hottest</a:t>
            </a:r>
            <a:r>
              <a:rPr lang="pt-PT" dirty="0"/>
              <a:t> country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4021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i="0" dirty="0"/>
              <a:t>In </a:t>
            </a:r>
            <a:r>
              <a:rPr lang="pt-PT" i="0" dirty="0" err="1"/>
              <a:t>this</a:t>
            </a:r>
            <a:r>
              <a:rPr lang="pt-PT" i="0" dirty="0"/>
              <a:t> </a:t>
            </a:r>
            <a:r>
              <a:rPr lang="pt-PT" i="0" dirty="0" err="1"/>
              <a:t>plot</a:t>
            </a:r>
            <a:r>
              <a:rPr lang="pt-PT" i="0" dirty="0"/>
              <a:t> </a:t>
            </a:r>
            <a:r>
              <a:rPr lang="pt-PT" i="0" dirty="0" err="1"/>
              <a:t>we</a:t>
            </a:r>
            <a:r>
              <a:rPr lang="pt-PT" i="0" dirty="0"/>
              <a:t> </a:t>
            </a:r>
            <a:r>
              <a:rPr lang="pt-PT" i="0" dirty="0" err="1"/>
              <a:t>finally</a:t>
            </a:r>
            <a:r>
              <a:rPr lang="pt-PT" i="0" dirty="0"/>
              <a:t> can </a:t>
            </a:r>
            <a:r>
              <a:rPr lang="pt-PT" i="0" dirty="0" err="1"/>
              <a:t>start</a:t>
            </a:r>
            <a:r>
              <a:rPr lang="pt-PT" i="0" dirty="0"/>
              <a:t> to </a:t>
            </a:r>
            <a:r>
              <a:rPr lang="pt-PT" i="0" dirty="0" err="1"/>
              <a:t>verify</a:t>
            </a:r>
            <a:r>
              <a:rPr lang="pt-PT" i="0" dirty="0"/>
              <a:t> some </a:t>
            </a:r>
            <a:r>
              <a:rPr lang="pt-PT" i="0" dirty="0" err="1"/>
              <a:t>interesting</a:t>
            </a:r>
            <a:r>
              <a:rPr lang="pt-PT" i="0" dirty="0"/>
              <a:t> </a:t>
            </a:r>
            <a:r>
              <a:rPr lang="pt-PT" i="0" dirty="0" err="1"/>
              <a:t>facts</a:t>
            </a:r>
            <a:r>
              <a:rPr lang="pt-PT" i="0" dirty="0"/>
              <a:t>:</a:t>
            </a:r>
          </a:p>
          <a:p>
            <a:endParaRPr lang="pt-PT" i="0" dirty="0"/>
          </a:p>
          <a:p>
            <a:r>
              <a:rPr lang="pt-PT" i="0" dirty="0"/>
              <a:t>-Brown – AVG </a:t>
            </a:r>
            <a:r>
              <a:rPr lang="pt-PT" i="0" dirty="0" err="1"/>
              <a:t>temp</a:t>
            </a:r>
            <a:endParaRPr lang="pt-PT" i="0" dirty="0"/>
          </a:p>
          <a:p>
            <a:r>
              <a:rPr lang="pt-PT" i="0" dirty="0"/>
              <a:t>-</a:t>
            </a:r>
            <a:r>
              <a:rPr lang="pt-PT" i="0" dirty="0" err="1"/>
              <a:t>Blue</a:t>
            </a:r>
            <a:r>
              <a:rPr lang="pt-PT" i="0" dirty="0"/>
              <a:t> – </a:t>
            </a:r>
            <a:r>
              <a:rPr lang="pt-PT" i="0" dirty="0" err="1"/>
              <a:t>uncertainty</a:t>
            </a:r>
            <a:r>
              <a:rPr lang="pt-PT" i="0" dirty="0"/>
              <a:t> </a:t>
            </a:r>
            <a:r>
              <a:rPr lang="pt-PT" i="0" dirty="0" err="1"/>
              <a:t>levels</a:t>
            </a:r>
            <a:endParaRPr lang="pt-PT" i="0" dirty="0"/>
          </a:p>
          <a:p>
            <a:endParaRPr lang="pt-PT" i="0" dirty="0"/>
          </a:p>
          <a:p>
            <a:pPr marL="171450" indent="-171450">
              <a:buFontTx/>
              <a:buChar char="-"/>
            </a:pPr>
            <a:r>
              <a:rPr lang="pt-PT" i="0" dirty="0" err="1"/>
              <a:t>Clearly</a:t>
            </a:r>
            <a:r>
              <a:rPr lang="pt-PT" i="0" dirty="0"/>
              <a:t> </a:t>
            </a:r>
            <a:r>
              <a:rPr lang="pt-PT" i="0" dirty="0" err="1"/>
              <a:t>an</a:t>
            </a:r>
            <a:r>
              <a:rPr lang="pt-PT" i="0" dirty="0"/>
              <a:t> </a:t>
            </a:r>
            <a:r>
              <a:rPr lang="pt-PT" i="0" dirty="0" err="1"/>
              <a:t>overall</a:t>
            </a:r>
            <a:r>
              <a:rPr lang="pt-PT" i="0" dirty="0"/>
              <a:t> </a:t>
            </a:r>
            <a:r>
              <a:rPr lang="pt-PT" i="0" dirty="0" err="1"/>
              <a:t>increase</a:t>
            </a:r>
            <a:r>
              <a:rPr lang="pt-PT" i="0" dirty="0"/>
              <a:t> </a:t>
            </a:r>
            <a:r>
              <a:rPr lang="pt-PT" i="0" dirty="0" err="1"/>
              <a:t>of</a:t>
            </a:r>
            <a:r>
              <a:rPr lang="pt-PT" i="0" dirty="0"/>
              <a:t> </a:t>
            </a:r>
            <a:r>
              <a:rPr lang="pt-PT" i="0" dirty="0" err="1"/>
              <a:t>temperature</a:t>
            </a:r>
            <a:r>
              <a:rPr lang="pt-PT" i="0" dirty="0"/>
              <a:t>, SPECIALLY </a:t>
            </a:r>
            <a:r>
              <a:rPr lang="pt-PT" i="0" dirty="0" err="1"/>
              <a:t>since</a:t>
            </a:r>
            <a:r>
              <a:rPr lang="pt-PT" i="0" dirty="0"/>
              <a:t> late 1960’s (DRAW LINE)</a:t>
            </a:r>
          </a:p>
          <a:p>
            <a:pPr marL="171450" indent="-171450">
              <a:buFontTx/>
              <a:buChar char="-"/>
            </a:pPr>
            <a:endParaRPr lang="pt-PT" i="0" dirty="0"/>
          </a:p>
          <a:p>
            <a:pPr marL="171450" indent="-171450">
              <a:buFontTx/>
              <a:buChar char="-"/>
            </a:pPr>
            <a:r>
              <a:rPr lang="pt-PT" i="0" dirty="0" err="1"/>
              <a:t>Since</a:t>
            </a:r>
            <a:r>
              <a:rPr lang="pt-PT" i="0" dirty="0"/>
              <a:t> 1850 </a:t>
            </a:r>
            <a:r>
              <a:rPr lang="pt-PT" i="0" dirty="0" err="1"/>
              <a:t>until</a:t>
            </a:r>
            <a:r>
              <a:rPr lang="pt-PT" i="0" dirty="0"/>
              <a:t> </a:t>
            </a:r>
            <a:r>
              <a:rPr lang="pt-PT" i="0" dirty="0" err="1"/>
              <a:t>now</a:t>
            </a:r>
            <a:r>
              <a:rPr lang="pt-PT" i="0" dirty="0"/>
              <a:t> </a:t>
            </a:r>
            <a:r>
              <a:rPr lang="pt-PT" i="0" dirty="0" err="1"/>
              <a:t>average</a:t>
            </a:r>
            <a:r>
              <a:rPr lang="pt-PT" i="0" dirty="0"/>
              <a:t> </a:t>
            </a:r>
            <a:r>
              <a:rPr lang="pt-PT" i="0" dirty="0" err="1"/>
              <a:t>temperature</a:t>
            </a:r>
            <a:r>
              <a:rPr lang="pt-PT" i="0" dirty="0"/>
              <a:t> </a:t>
            </a:r>
            <a:r>
              <a:rPr lang="pt-PT" i="0" dirty="0" err="1"/>
              <a:t>has</a:t>
            </a:r>
            <a:r>
              <a:rPr lang="pt-PT" i="0" dirty="0"/>
              <a:t> </a:t>
            </a:r>
            <a:r>
              <a:rPr lang="pt-PT" i="0" dirty="0" err="1"/>
              <a:t>increased</a:t>
            </a:r>
            <a:r>
              <a:rPr lang="pt-PT" i="0" dirty="0"/>
              <a:t> </a:t>
            </a:r>
            <a:r>
              <a:rPr lang="pt-PT" i="0" dirty="0" err="1"/>
              <a:t>almost</a:t>
            </a:r>
            <a:r>
              <a:rPr lang="pt-PT" i="0" dirty="0"/>
              <a:t> 2ºC!</a:t>
            </a:r>
          </a:p>
          <a:p>
            <a:pPr marL="171450" indent="-171450">
              <a:buFontTx/>
              <a:buChar char="-"/>
            </a:pPr>
            <a:endParaRPr lang="pt-PT" i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6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I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zoomed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lates 60’s to show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i="0" dirty="0" err="1"/>
              <a:t>opportunity</a:t>
            </a:r>
            <a:r>
              <a:rPr lang="pt-PT" i="0" dirty="0"/>
              <a:t> to explore </a:t>
            </a:r>
            <a:r>
              <a:rPr lang="pt-PT" i="0" dirty="0" err="1"/>
              <a:t>what</a:t>
            </a:r>
            <a:r>
              <a:rPr lang="pt-PT" i="0" dirty="0"/>
              <a:t> </a:t>
            </a:r>
            <a:r>
              <a:rPr lang="pt-PT" i="0" dirty="0" err="1"/>
              <a:t>happened</a:t>
            </a:r>
            <a:r>
              <a:rPr lang="pt-PT" i="0" dirty="0"/>
              <a:t> </a:t>
            </a:r>
            <a:r>
              <a:rPr lang="pt-PT" i="0" dirty="0" err="1"/>
              <a:t>at</a:t>
            </a:r>
            <a:r>
              <a:rPr lang="pt-PT" i="0" dirty="0"/>
              <a:t> </a:t>
            </a:r>
            <a:r>
              <a:rPr lang="pt-PT" i="0" dirty="0" err="1"/>
              <a:t>that</a:t>
            </a:r>
            <a:r>
              <a:rPr lang="pt-PT" i="0" dirty="0"/>
              <a:t>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i="0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majority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temperature</a:t>
            </a:r>
            <a:r>
              <a:rPr lang="pt-PT" dirty="0"/>
              <a:t> </a:t>
            </a:r>
            <a:r>
              <a:rPr lang="pt-PT" dirty="0" err="1"/>
              <a:t>increase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happening </a:t>
            </a:r>
            <a:r>
              <a:rPr lang="pt-PT" dirty="0" err="1"/>
              <a:t>since</a:t>
            </a:r>
            <a:r>
              <a:rPr lang="pt-PT" dirty="0"/>
              <a:t> 1975. </a:t>
            </a:r>
          </a:p>
          <a:p>
            <a:endParaRPr lang="pt-PT" dirty="0"/>
          </a:p>
          <a:p>
            <a:r>
              <a:rPr lang="pt-PT" dirty="0" err="1"/>
              <a:t>Until</a:t>
            </a:r>
            <a:r>
              <a:rPr lang="pt-PT" dirty="0"/>
              <a:t> 1981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na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increase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0,08ºC per </a:t>
            </a:r>
            <a:r>
              <a:rPr lang="pt-PT" dirty="0" err="1"/>
              <a:t>decade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since</a:t>
            </a:r>
            <a:r>
              <a:rPr lang="pt-PT" dirty="0"/>
              <a:t> 1981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increase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0.18ºC per </a:t>
            </a:r>
            <a:r>
              <a:rPr lang="pt-PT" dirty="0" err="1"/>
              <a:t>decade</a:t>
            </a:r>
            <a:r>
              <a:rPr lang="pt-PT" dirty="0"/>
              <a:t>!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565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PORTUGAL:</a:t>
            </a:r>
          </a:p>
          <a:p>
            <a:endParaRPr lang="pt-PT" dirty="0"/>
          </a:p>
          <a:p>
            <a:r>
              <a:rPr lang="pt-PT" dirty="0" err="1"/>
              <a:t>You</a:t>
            </a:r>
            <a:r>
              <a:rPr lang="pt-PT" dirty="0"/>
              <a:t> can 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city</a:t>
            </a:r>
            <a:r>
              <a:rPr lang="pt-PT" dirty="0"/>
              <a:t> (Amadora)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measures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done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city</a:t>
            </a:r>
            <a:r>
              <a:rPr lang="pt-PT" dirty="0"/>
              <a:t>.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taking</a:t>
            </a:r>
            <a:r>
              <a:rPr lang="pt-PT" dirty="0"/>
              <a:t> Amadora as Portugal </a:t>
            </a:r>
            <a:r>
              <a:rPr lang="pt-PT" dirty="0" err="1"/>
              <a:t>refference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520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to </a:t>
            </a:r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variation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temperature</a:t>
            </a:r>
            <a:r>
              <a:rPr lang="pt-PT" dirty="0"/>
              <a:t> BETWEEN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avg</a:t>
            </a:r>
            <a:r>
              <a:rPr lang="pt-PT" dirty="0"/>
              <a:t> </a:t>
            </a:r>
            <a:r>
              <a:rPr lang="pt-PT" dirty="0" err="1"/>
              <a:t>max</a:t>
            </a:r>
            <a:r>
              <a:rPr lang="pt-PT" dirty="0"/>
              <a:t> AND </a:t>
            </a:r>
            <a:r>
              <a:rPr lang="pt-PT" dirty="0" err="1"/>
              <a:t>avg</a:t>
            </a:r>
            <a:r>
              <a:rPr lang="pt-PT" dirty="0"/>
              <a:t> min.</a:t>
            </a:r>
          </a:p>
          <a:p>
            <a:endParaRPr lang="pt-PT" dirty="0"/>
          </a:p>
          <a:p>
            <a:r>
              <a:rPr lang="pt-PT" dirty="0" err="1"/>
              <a:t>It’s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informational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, </a:t>
            </a:r>
            <a:r>
              <a:rPr lang="pt-PT" dirty="0" err="1"/>
              <a:t>where</a:t>
            </a:r>
            <a:r>
              <a:rPr lang="pt-PT" dirty="0"/>
              <a:t> user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freedom</a:t>
            </a:r>
            <a:r>
              <a:rPr lang="pt-PT" dirty="0"/>
              <a:t> to </a:t>
            </a:r>
            <a:r>
              <a:rPr lang="pt-PT" dirty="0" err="1"/>
              <a:t>filter</a:t>
            </a:r>
            <a:r>
              <a:rPr lang="pt-PT" dirty="0"/>
              <a:t> data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interest</a:t>
            </a:r>
            <a:endParaRPr lang="pt-PT" dirty="0"/>
          </a:p>
          <a:p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((( r – Correlation Coefficient = covariance divided by individual standard deviation.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 a normalized measurement of how the two are linearly related.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sigma – Standard deviation )))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570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in this plot we can start to gather some conclusions: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months with AMA - average temperature for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Amadora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Empty months - world average temperature</a:t>
            </a:r>
          </a:p>
          <a:p>
            <a:pPr marL="285750" indent="-285750">
              <a:buFontTx/>
              <a:buChar char="-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Portugal’s average temperature started to increase a bit later than it was verified for the whole world.</a:t>
            </a:r>
          </a:p>
          <a:p>
            <a:pPr marL="0" indent="0">
              <a:buFontTx/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because we are a coastal country which helps to cooldown land surface.</a:t>
            </a:r>
          </a:p>
          <a:p>
            <a:pPr marL="0" indent="0">
              <a:buFontTx/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Countries without water tend to have more extreme temperatures.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JAN_AMA = 1994/95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MAY_AMA = 1974/75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OCT_AMA = 1980/81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selecting an empty month and the same month for AMA, we can verify that Portugal is side by side with the general increase of global temperature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 makes no exceptions!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778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59436-33B6-41EB-8D74-9A4239F9B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61A0FA-3DCE-49AC-9545-93912D26A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32BDA29-41E2-4FD9-88A0-863FF7A6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E4BC090-D8A1-444E-A63C-9CAF5EEA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527D1DF-96FC-46DE-90CA-37CB4A1F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985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A3DF2-A322-4BCA-B1BC-4F495EC5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19A1BCA-58C8-42DF-809E-88E763E1C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F5AAFC1-7493-44E0-BC3B-3970CCD4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102198E-49F0-44BF-89DE-F9ED2522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3948265-9DC3-4868-9DA7-91CBF20F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018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1F0730-A6B6-42D1-A400-EAEB04741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973D8CE-6947-4C62-9F27-FA51B83CC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3EA555-6EFD-4D0B-B106-73850888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C8D2344-3DE5-46AE-AB49-1DA305E2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91A11C0-B1D1-4A52-B247-0FF924F2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02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10F89-6465-49B5-B2C9-97105694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725D4CC-1B3F-4B8F-B20B-1D3CB1DB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AEDB58C-DC3E-43BF-AA87-B6DA3FD8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04493CE-962C-4B77-9A05-A6AC1AE74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24BDF0-2147-411B-8437-CD3AE626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038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DA915-2141-41E1-9601-9170E9E9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17F7F30-1482-4132-8CEF-C7DF1F4B3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AA5D7B2-D73D-442B-9F53-6D242D03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479F1E8-D5BA-4E90-9D3F-D51F13EC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FF69F20-3025-46BE-9C8F-1ABEE469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8639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4B711-9C81-4C5A-BC90-13B16B6A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1945B7-00A2-4751-9E60-412686EAC5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2B7D3C6-082B-42D7-898F-E0CE82DFB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F8D9FF3-5B3E-4D2F-9C98-38BAFBEB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F6FEC4D-9E11-4634-9FD9-2039B4D7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AD112FC-5ADA-40A4-B665-005C494B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837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C25BDB-5A35-4B88-9148-125CFD8A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59D5A5D-562C-4307-8971-94766ABC5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9FEBB81-7867-4F0A-9DA3-ECF0F5480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9B7BA22-EF6A-4EB7-AB5C-B4396C192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9240E50-97E8-47B1-B2DC-D7E365295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E9F7242C-67F7-4A5B-BFE9-4E2AA9C74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5CF5757-862E-4CF6-AA2F-89FB466D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CF88ED8-52EC-4F8B-BF34-03A21C28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354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285A2-C87C-4D67-913E-FB69A2A0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1D7C719-3159-422B-8FC2-C5A720CF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7E6AF7-3396-4CF8-8C56-107106E2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992034-D7F7-48F5-86C2-848D5A54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503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849ECFD-BA51-4372-8CEB-6DE08B72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AD5DDEF-6D0A-47D3-852D-546F0E3A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926FF4B-ACBD-4EBC-B64B-D3CB70C9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93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8D656-FBEE-4E6C-BF30-39583113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1AFEAA9-59DE-4532-9521-7F367BB1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A34252F-9DFD-45D7-A39E-417EFF258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682A33A-E255-4F68-B887-52610A4D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8C607A6-4FE8-4D1A-A067-E438027B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59DF985-346A-4997-916D-507B61BC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238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4C903-DDEB-416D-A76B-DE4E3280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2080046-D3D3-4C3B-B282-94ACB2710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F850FE2-6853-4DCD-AD38-90D2EBA79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170D246-5E89-495A-9C7B-4B7AFCE72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50F8217-1349-46B6-887A-8A29F141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2205C9-14D3-447B-B2F9-F55EA264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680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E68610D-8D4B-4F4E-A3B6-EB4130812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C173632-2DC6-4820-AD6F-99C1E8DAA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48793F9-E6D3-456B-BCBF-9B1803028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3DFB2AA-A778-4587-8DA6-E05092DA5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B29403D-D16F-412E-9983-3383BC722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213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62D4C6B0-6A27-4E3B-A6F8-77889C04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1" y="5193569"/>
            <a:ext cx="1248472" cy="1331703"/>
          </a:xfrm>
          <a:prstGeom prst="rect">
            <a:avLst/>
          </a:prstGeom>
        </p:spPr>
      </p:pic>
      <p:pic>
        <p:nvPicPr>
          <p:cNvPr id="13" name="Gráfico 12" descr="Termómetro com preenchimento sólido">
            <a:extLst>
              <a:ext uri="{FF2B5EF4-FFF2-40B4-BE49-F238E27FC236}">
                <a16:creationId xmlns:a16="http://schemas.microsoft.com/office/drawing/2014/main" id="{18CF85F2-0805-41AC-8438-530FDFB96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6442" y="1149505"/>
            <a:ext cx="4459558" cy="445955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D1845A4-9FB5-4D92-A6AB-D299739E01DC}"/>
              </a:ext>
            </a:extLst>
          </p:cNvPr>
          <p:cNvSpPr txBox="1"/>
          <p:nvPr/>
        </p:nvSpPr>
        <p:spPr>
          <a:xfrm>
            <a:off x="6096000" y="3417696"/>
            <a:ext cx="3691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err="1">
                <a:solidFill>
                  <a:schemeClr val="bg1">
                    <a:lumMod val="50000"/>
                  </a:schemeClr>
                </a:solidFill>
              </a:rPr>
              <a:t>Ironhack</a:t>
            </a:r>
            <a:r>
              <a:rPr lang="pt-PT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bg1">
                    <a:lumMod val="50000"/>
                  </a:schemeClr>
                </a:solidFill>
              </a:rPr>
              <a:t>Mid</a:t>
            </a:r>
            <a:r>
              <a:rPr lang="pt-PT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bg1">
                    <a:lumMod val="50000"/>
                  </a:schemeClr>
                </a:solidFill>
              </a:rPr>
              <a:t>Bootcamp</a:t>
            </a:r>
            <a:r>
              <a:rPr lang="pt-PT" sz="2800" dirty="0">
                <a:solidFill>
                  <a:schemeClr val="bg1">
                    <a:lumMod val="50000"/>
                  </a:schemeClr>
                </a:solidFill>
              </a:rPr>
              <a:t> Project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E6E0A1A-A860-4B83-87E2-7F362B6C6111}"/>
              </a:ext>
            </a:extLst>
          </p:cNvPr>
          <p:cNvSpPr txBox="1"/>
          <p:nvPr/>
        </p:nvSpPr>
        <p:spPr>
          <a:xfrm>
            <a:off x="6096000" y="1149380"/>
            <a:ext cx="43657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err="1">
                <a:latin typeface="Bahnschrift Condensed" panose="020B0502040204020203" pitchFamily="34" charset="0"/>
              </a:rPr>
              <a:t>Temperature</a:t>
            </a:r>
            <a:r>
              <a:rPr lang="pt-PT" sz="4400" dirty="0">
                <a:latin typeface="Bahnschrift Condensed" panose="020B0502040204020203" pitchFamily="34" charset="0"/>
              </a:rPr>
              <a:t> Data </a:t>
            </a:r>
            <a:r>
              <a:rPr lang="pt-PT" sz="4400" dirty="0" err="1">
                <a:latin typeface="Bahnschrift Condensed" panose="020B0502040204020203" pitchFamily="34" charset="0"/>
              </a:rPr>
              <a:t>Exploration</a:t>
            </a:r>
            <a:endParaRPr lang="pt-PT" sz="4400" dirty="0">
              <a:latin typeface="Bahnschrift Condensed" panose="020B050204020402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629578-3384-4426-8E10-1CD8CBB09186}"/>
              </a:ext>
            </a:extLst>
          </p:cNvPr>
          <p:cNvSpPr txBox="1"/>
          <p:nvPr/>
        </p:nvSpPr>
        <p:spPr>
          <a:xfrm>
            <a:off x="9407913" y="5382366"/>
            <a:ext cx="2404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João Cabral,</a:t>
            </a:r>
          </a:p>
          <a:p>
            <a:r>
              <a:rPr lang="pt-PT" sz="2800" dirty="0" err="1"/>
              <a:t>August</a:t>
            </a:r>
            <a:r>
              <a:rPr lang="pt-PT" sz="2800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3212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EC060-74F6-41D6-8D58-776D229AA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3575" y="0"/>
            <a:ext cx="8324850" cy="1271588"/>
          </a:xfrm>
        </p:spPr>
        <p:txBody>
          <a:bodyPr>
            <a:normAutofit/>
          </a:bodyPr>
          <a:lstStyle/>
          <a:p>
            <a:r>
              <a:rPr lang="pt-PT" sz="4400" b="1" dirty="0" err="1"/>
              <a:t>Small</a:t>
            </a:r>
            <a:r>
              <a:rPr lang="pt-PT" sz="4400" b="1" dirty="0"/>
              <a:t> </a:t>
            </a:r>
            <a:r>
              <a:rPr lang="pt-PT" sz="4400" b="1" dirty="0" err="1"/>
              <a:t>improvements</a:t>
            </a:r>
            <a:r>
              <a:rPr lang="pt-PT" sz="4400" b="1" dirty="0"/>
              <a:t> </a:t>
            </a:r>
            <a:r>
              <a:rPr lang="pt-PT" sz="4400" b="1" dirty="0" err="1"/>
              <a:t>you</a:t>
            </a:r>
            <a:r>
              <a:rPr lang="pt-PT" sz="4400" b="1" dirty="0"/>
              <a:t> can </a:t>
            </a:r>
            <a:r>
              <a:rPr lang="pt-PT" sz="4400" b="1" dirty="0" err="1"/>
              <a:t>make</a:t>
            </a:r>
            <a:r>
              <a:rPr lang="pt-PT" sz="4400" b="1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8BB354-3962-48D5-8C5C-6CC5C2A40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1714501"/>
            <a:ext cx="11496675" cy="450532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b="1" dirty="0" err="1"/>
              <a:t>Speak</a:t>
            </a:r>
            <a:r>
              <a:rPr lang="pt-PT" sz="2400" b="1" dirty="0"/>
              <a:t> </a:t>
            </a:r>
            <a:r>
              <a:rPr lang="pt-PT" sz="2400" b="1" dirty="0" err="1"/>
              <a:t>up</a:t>
            </a:r>
            <a:r>
              <a:rPr lang="pt-PT" b="1" dirty="0"/>
              <a:t> </a:t>
            </a:r>
            <a:r>
              <a:rPr lang="pt-PT" b="1" dirty="0" err="1"/>
              <a:t>and</a:t>
            </a:r>
            <a:r>
              <a:rPr lang="pt-PT" b="1" dirty="0"/>
              <a:t> </a:t>
            </a:r>
            <a:r>
              <a:rPr lang="pt-PT" b="1" dirty="0" err="1"/>
              <a:t>adapt</a:t>
            </a:r>
            <a:r>
              <a:rPr lang="pt-PT" b="1" dirty="0"/>
              <a:t> </a:t>
            </a:r>
            <a:r>
              <a:rPr lang="pt-PT" b="1" dirty="0" err="1"/>
              <a:t>your</a:t>
            </a:r>
            <a:r>
              <a:rPr lang="pt-PT" b="1" dirty="0"/>
              <a:t> </a:t>
            </a:r>
            <a:r>
              <a:rPr lang="pt-PT" b="1" dirty="0" err="1"/>
              <a:t>mindset</a:t>
            </a:r>
            <a:r>
              <a:rPr lang="pt-PT" b="1" dirty="0"/>
              <a:t>: </a:t>
            </a:r>
            <a:r>
              <a:rPr lang="pt-PT" sz="2400" b="1" dirty="0" err="1"/>
              <a:t>Reduce</a:t>
            </a:r>
            <a:r>
              <a:rPr lang="pt-PT" sz="2400" b="1" dirty="0"/>
              <a:t>, Reuse </a:t>
            </a:r>
            <a:r>
              <a:rPr lang="pt-PT" sz="2400" b="1" dirty="0" err="1"/>
              <a:t>and</a:t>
            </a:r>
            <a:r>
              <a:rPr lang="pt-PT" sz="2400" b="1" dirty="0"/>
              <a:t> </a:t>
            </a:r>
            <a:r>
              <a:rPr lang="pt-PT" b="1" dirty="0" err="1"/>
              <a:t>R</a:t>
            </a:r>
            <a:r>
              <a:rPr lang="pt-PT" sz="2400" b="1" dirty="0" err="1"/>
              <a:t>ecycle</a:t>
            </a:r>
            <a:r>
              <a:rPr lang="pt-PT" sz="2400" b="1" dirty="0"/>
              <a:t> ♻️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PT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b="1" dirty="0" err="1"/>
              <a:t>Invest</a:t>
            </a:r>
            <a:r>
              <a:rPr lang="pt-PT" sz="2400" b="1" dirty="0"/>
              <a:t> in </a:t>
            </a:r>
            <a:r>
              <a:rPr lang="pt-PT" sz="2400" b="1" dirty="0" err="1"/>
              <a:t>energy-efficient</a:t>
            </a:r>
            <a:r>
              <a:rPr lang="pt-PT" sz="2400" b="1" dirty="0"/>
              <a:t> </a:t>
            </a:r>
            <a:r>
              <a:rPr lang="pt-PT" sz="2400" b="1" dirty="0" err="1"/>
              <a:t>and</a:t>
            </a:r>
            <a:r>
              <a:rPr lang="pt-PT" sz="2400" b="1" dirty="0"/>
              <a:t> </a:t>
            </a:r>
            <a:r>
              <a:rPr lang="pt-PT" sz="2400" b="1" dirty="0" err="1"/>
              <a:t>ecological</a:t>
            </a:r>
            <a:r>
              <a:rPr lang="pt-PT" sz="2400" b="1" dirty="0"/>
              <a:t> </a:t>
            </a:r>
            <a:r>
              <a:rPr lang="pt-PT" b="1" dirty="0"/>
              <a:t>causes 🌱</a:t>
            </a:r>
            <a:endParaRPr lang="pt-PT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PT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b="1" dirty="0" err="1"/>
              <a:t>Reduce</a:t>
            </a:r>
            <a:r>
              <a:rPr lang="pt-PT" b="1" dirty="0"/>
              <a:t> </a:t>
            </a:r>
            <a:r>
              <a:rPr lang="pt-PT" b="1" dirty="0" err="1"/>
              <a:t>water</a:t>
            </a:r>
            <a:r>
              <a:rPr lang="pt-PT" b="1" dirty="0"/>
              <a:t> </a:t>
            </a:r>
            <a:r>
              <a:rPr lang="pt-PT" b="1" dirty="0" err="1"/>
              <a:t>consumption</a:t>
            </a:r>
            <a:r>
              <a:rPr lang="pt-PT" b="1" dirty="0"/>
              <a:t> 💦</a:t>
            </a:r>
            <a:endParaRPr lang="pt-PT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PT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b="1" dirty="0" err="1"/>
              <a:t>Shop</a:t>
            </a:r>
            <a:r>
              <a:rPr lang="pt-PT" sz="2400" b="1" dirty="0"/>
              <a:t> </a:t>
            </a:r>
            <a:r>
              <a:rPr lang="pt-PT" b="1" dirty="0"/>
              <a:t>l</a:t>
            </a:r>
            <a:r>
              <a:rPr lang="pt-PT" sz="2400" b="1" dirty="0"/>
              <a:t>ocal </a:t>
            </a:r>
            <a:r>
              <a:rPr lang="pt-PT" sz="2400" b="1" dirty="0" err="1"/>
              <a:t>and</a:t>
            </a:r>
            <a:r>
              <a:rPr lang="pt-PT" sz="2400" b="1" dirty="0"/>
              <a:t> </a:t>
            </a:r>
            <a:r>
              <a:rPr lang="pt-PT" sz="2400" b="1" dirty="0" err="1"/>
              <a:t>buy</a:t>
            </a:r>
            <a:r>
              <a:rPr lang="pt-PT" sz="2400" b="1" dirty="0"/>
              <a:t> </a:t>
            </a:r>
            <a:r>
              <a:rPr lang="pt-PT" sz="2400" b="1" dirty="0" err="1"/>
              <a:t>sustainable</a:t>
            </a:r>
            <a:r>
              <a:rPr lang="pt-PT" b="1" dirty="0"/>
              <a:t> 👨‍🌾</a:t>
            </a:r>
            <a:endParaRPr lang="pt-PT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PT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b="1" dirty="0"/>
              <a:t>Buy </a:t>
            </a:r>
            <a:r>
              <a:rPr lang="pt-PT" b="1" dirty="0"/>
              <a:t>LED</a:t>
            </a:r>
            <a:r>
              <a:rPr lang="pt-PT" sz="2400" b="1" dirty="0"/>
              <a:t> </a:t>
            </a:r>
            <a:r>
              <a:rPr lang="pt-PT" sz="2400" b="1" dirty="0" err="1"/>
              <a:t>lights</a:t>
            </a:r>
            <a:r>
              <a:rPr lang="pt-PT" sz="2400" b="1" dirty="0"/>
              <a:t> / Pull </a:t>
            </a:r>
            <a:r>
              <a:rPr lang="pt-PT" sz="2400" b="1" dirty="0" err="1"/>
              <a:t>the</a:t>
            </a:r>
            <a:r>
              <a:rPr lang="pt-PT" sz="2400" b="1" dirty="0"/>
              <a:t> </a:t>
            </a:r>
            <a:r>
              <a:rPr lang="pt-PT" sz="2400" b="1" dirty="0" err="1"/>
              <a:t>plugs</a:t>
            </a:r>
            <a:r>
              <a:rPr lang="pt-PT" b="1" dirty="0"/>
              <a:t> 💡</a:t>
            </a:r>
            <a:endParaRPr lang="pt-PT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06D832-B575-4559-9F12-AF655AA65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2260" y1="13462" x2="17308" y2="53125"/>
                        <a14:backgroundMark x1="87019" y1="90625" x2="83894" y2="3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88" y="2351744"/>
            <a:ext cx="3230837" cy="32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F22E9-D8CD-415C-95C1-5B3EBA1BC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94864"/>
            <a:ext cx="7197726" cy="1456884"/>
          </a:xfrm>
        </p:spPr>
        <p:txBody>
          <a:bodyPr/>
          <a:lstStyle/>
          <a:p>
            <a:r>
              <a:rPr lang="pt-PT" b="1" dirty="0" err="1"/>
              <a:t>Thank</a:t>
            </a:r>
            <a:r>
              <a:rPr lang="pt-PT" b="1" dirty="0"/>
              <a:t> </a:t>
            </a:r>
            <a:r>
              <a:rPr lang="pt-PT" b="1" dirty="0" err="1"/>
              <a:t>you</a:t>
            </a:r>
            <a:r>
              <a:rPr lang="pt-PT" b="1" dirty="0"/>
              <a:t>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1630A5-E342-4750-A3B4-02330D23C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322" y="2154952"/>
            <a:ext cx="2548096" cy="25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65A66-1EEB-4BC5-8FAB-49E64FBB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BC660BC-19EB-429D-8BFC-2892763D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0" y="1574146"/>
            <a:ext cx="7831728" cy="4432855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397712E-32EF-456E-AA83-92AD8810F715}"/>
              </a:ext>
            </a:extLst>
          </p:cNvPr>
          <p:cNvSpPr txBox="1"/>
          <p:nvPr/>
        </p:nvSpPr>
        <p:spPr>
          <a:xfrm>
            <a:off x="730716" y="6123543"/>
            <a:ext cx="3964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http://berkeleyearth.org/data/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9B41B0-3155-403C-BD40-73289D7C4346}"/>
              </a:ext>
            </a:extLst>
          </p:cNvPr>
          <p:cNvSpPr txBox="1"/>
          <p:nvPr/>
        </p:nvSpPr>
        <p:spPr>
          <a:xfrm>
            <a:off x="8560904" y="2199861"/>
            <a:ext cx="2792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1.6 </a:t>
            </a:r>
            <a:r>
              <a:rPr lang="pt-PT" dirty="0" err="1"/>
              <a:t>Billion</a:t>
            </a:r>
            <a:r>
              <a:rPr lang="pt-PT" dirty="0"/>
              <a:t> </a:t>
            </a:r>
            <a:r>
              <a:rPr lang="pt-PT" dirty="0" err="1"/>
              <a:t>temperature</a:t>
            </a:r>
            <a:r>
              <a:rPr lang="pt-PT" dirty="0"/>
              <a:t> </a:t>
            </a:r>
            <a:r>
              <a:rPr lang="pt-PT" dirty="0" err="1"/>
              <a:t>reports</a:t>
            </a:r>
            <a:endParaRPr lang="pt-PT" dirty="0"/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From</a:t>
            </a:r>
            <a:r>
              <a:rPr lang="pt-PT" dirty="0"/>
              <a:t> 1750 </a:t>
            </a:r>
            <a:r>
              <a:rPr lang="pt-PT" dirty="0" err="1"/>
              <a:t>until</a:t>
            </a:r>
            <a:r>
              <a:rPr lang="pt-PT" dirty="0"/>
              <a:t> 2015</a:t>
            </a:r>
          </a:p>
        </p:txBody>
      </p:sp>
      <p:pic>
        <p:nvPicPr>
          <p:cNvPr id="8" name="Gráfico 7" descr="Base de Dados com preenchimento sólido">
            <a:extLst>
              <a:ext uri="{FF2B5EF4-FFF2-40B4-BE49-F238E27FC236}">
                <a16:creationId xmlns:a16="http://schemas.microsoft.com/office/drawing/2014/main" id="{95898130-37A0-46AC-9E20-2228B4F4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4704" y="850999"/>
            <a:ext cx="386675" cy="380303"/>
          </a:xfrm>
          <a:prstGeom prst="rect">
            <a:avLst/>
          </a:prstGeom>
        </p:spPr>
      </p:pic>
      <p:pic>
        <p:nvPicPr>
          <p:cNvPr id="10" name="Gráfico 9" descr="Investigação com preenchimento sólido">
            <a:extLst>
              <a:ext uri="{FF2B5EF4-FFF2-40B4-BE49-F238E27FC236}">
                <a16:creationId xmlns:a16="http://schemas.microsoft.com/office/drawing/2014/main" id="{B3F86E67-A758-45F0-95FC-97F0A9E44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6373" y="4000614"/>
            <a:ext cx="1525200" cy="15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9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vação de Ecrã 2" descr="Built with Plotly.js">
            <a:hlinkClick r:id="" action="ppaction://media"/>
            <a:extLst>
              <a:ext uri="{FF2B5EF4-FFF2-40B4-BE49-F238E27FC236}">
                <a16:creationId xmlns:a16="http://schemas.microsoft.com/office/drawing/2014/main" id="{4576CAC9-F521-4771-82FE-DE54D4383BE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2535" y="838024"/>
            <a:ext cx="9646930" cy="5181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860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532"/>
    </mc:Choice>
    <mc:Fallback xmlns="">
      <p:transition spd="slow" advTm="332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A9F79FD-DE80-4180-8F38-11BF0900B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78647"/>
            <a:ext cx="6590141" cy="202488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D3A709-C067-4A7E-9239-ED083A993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22826"/>
            <a:ext cx="6590141" cy="19558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32EF0E8-F991-4CC3-955F-9930304B69B3}"/>
              </a:ext>
            </a:extLst>
          </p:cNvPr>
          <p:cNvSpPr txBox="1"/>
          <p:nvPr/>
        </p:nvSpPr>
        <p:spPr>
          <a:xfrm>
            <a:off x="6810778" y="863472"/>
            <a:ext cx="460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Hottest</a:t>
            </a:r>
            <a:r>
              <a:rPr lang="pt-PT" dirty="0"/>
              <a:t> Country: Djibouti 🔥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B9EDD0-1FB5-44F9-A1B4-5AF8E04E219E}"/>
              </a:ext>
            </a:extLst>
          </p:cNvPr>
          <p:cNvSpPr txBox="1"/>
          <p:nvPr/>
        </p:nvSpPr>
        <p:spPr>
          <a:xfrm>
            <a:off x="6810778" y="3689971"/>
            <a:ext cx="32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Coldest</a:t>
            </a:r>
            <a:r>
              <a:rPr lang="pt-PT" dirty="0"/>
              <a:t> Country: </a:t>
            </a:r>
            <a:r>
              <a:rPr lang="pt-PT" dirty="0" err="1"/>
              <a:t>Greenland</a:t>
            </a:r>
            <a:r>
              <a:rPr lang="pt-PT" dirty="0"/>
              <a:t> ❄️</a:t>
            </a:r>
          </a:p>
        </p:txBody>
      </p:sp>
      <p:pic>
        <p:nvPicPr>
          <p:cNvPr id="13" name="Gráfico 12" descr="Seta de linha: reta com preenchimento sólido">
            <a:extLst>
              <a:ext uri="{FF2B5EF4-FFF2-40B4-BE49-F238E27FC236}">
                <a16:creationId xmlns:a16="http://schemas.microsoft.com/office/drawing/2014/main" id="{51CFCA84-D154-4B37-9518-C1AB806D4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490871" y="1798501"/>
            <a:ext cx="639817" cy="639817"/>
          </a:xfrm>
          <a:prstGeom prst="rect">
            <a:avLst/>
          </a:prstGeom>
        </p:spPr>
      </p:pic>
      <p:pic>
        <p:nvPicPr>
          <p:cNvPr id="15" name="Gráfico 14" descr="Seta de linha: reta com preenchimento sólido">
            <a:extLst>
              <a:ext uri="{FF2B5EF4-FFF2-40B4-BE49-F238E27FC236}">
                <a16:creationId xmlns:a16="http://schemas.microsoft.com/office/drawing/2014/main" id="{1C01BF35-D311-47FB-B511-CED229F53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6490869" y="2505926"/>
            <a:ext cx="639819" cy="639817"/>
          </a:xfrm>
          <a:prstGeom prst="rect">
            <a:avLst/>
          </a:prstGeom>
        </p:spPr>
      </p:pic>
      <p:pic>
        <p:nvPicPr>
          <p:cNvPr id="17" name="Gráfico 16" descr="Fogo com preenchimento sólido">
            <a:extLst>
              <a:ext uri="{FF2B5EF4-FFF2-40B4-BE49-F238E27FC236}">
                <a16:creationId xmlns:a16="http://schemas.microsoft.com/office/drawing/2014/main" id="{74B54364-2435-4848-9673-6E5774791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5739" y="4952912"/>
            <a:ext cx="914400" cy="914400"/>
          </a:xfrm>
          <a:prstGeom prst="rect">
            <a:avLst/>
          </a:prstGeom>
        </p:spPr>
      </p:pic>
      <p:pic>
        <p:nvPicPr>
          <p:cNvPr id="19" name="Gráfico 18" descr="Floco de neve com preenchimento sólido">
            <a:extLst>
              <a:ext uri="{FF2B5EF4-FFF2-40B4-BE49-F238E27FC236}">
                <a16:creationId xmlns:a16="http://schemas.microsoft.com/office/drawing/2014/main" id="{D6023868-8CE4-45D2-AD96-7FBCAB2FF8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7868" y="4952912"/>
            <a:ext cx="998408" cy="998408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6A77F3-AF44-44C1-B801-C973EC45899E}"/>
              </a:ext>
            </a:extLst>
          </p:cNvPr>
          <p:cNvSpPr txBox="1"/>
          <p:nvPr/>
        </p:nvSpPr>
        <p:spPr>
          <a:xfrm>
            <a:off x="4298808" y="5098173"/>
            <a:ext cx="914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i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08143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5D058716-CEC1-4983-ADCE-FA23A6EBE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34" y="1685345"/>
            <a:ext cx="3292366" cy="366022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8DE0972-DD90-418F-B010-3E54D7228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21"/>
            <a:ext cx="9478537" cy="568786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1EA1EDD-1C23-4E44-95B7-E0835A1ED900}"/>
              </a:ext>
            </a:extLst>
          </p:cNvPr>
          <p:cNvSpPr txBox="1"/>
          <p:nvPr/>
        </p:nvSpPr>
        <p:spPr>
          <a:xfrm>
            <a:off x="9321362" y="5354614"/>
            <a:ext cx="244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i="1" dirty="0" err="1">
                <a:latin typeface="Bahnschrift SemiBold" panose="020B0502040204020203" pitchFamily="34" charset="0"/>
              </a:rPr>
              <a:t>Up</a:t>
            </a:r>
            <a:r>
              <a:rPr lang="pt-PT" sz="3600" b="1" i="1" dirty="0">
                <a:latin typeface="Bahnschrift SemiBold" panose="020B0502040204020203" pitchFamily="34" charset="0"/>
              </a:rPr>
              <a:t> </a:t>
            </a:r>
            <a:r>
              <a:rPr lang="pt-PT" sz="3600" b="1" i="1" dirty="0" err="1">
                <a:latin typeface="Bahnschrift SemiBold" panose="020B0502040204020203" pitchFamily="34" charset="0"/>
              </a:rPr>
              <a:t>we</a:t>
            </a:r>
            <a:r>
              <a:rPr lang="pt-PT" sz="3600" b="1" i="1" dirty="0">
                <a:latin typeface="Bahnschrift SemiBold" panose="020B0502040204020203" pitchFamily="34" charset="0"/>
              </a:rPr>
              <a:t> </a:t>
            </a:r>
            <a:r>
              <a:rPr lang="pt-PT" sz="3600" b="1" i="1" dirty="0" err="1">
                <a:latin typeface="Bahnschrift SemiBold" panose="020B0502040204020203" pitchFamily="34" charset="0"/>
              </a:rPr>
              <a:t>go</a:t>
            </a:r>
            <a:r>
              <a:rPr lang="pt-PT" sz="3600" b="1" i="1" dirty="0">
                <a:latin typeface="Bahnschrift SemiBold" panose="020B0502040204020203" pitchFamily="34" charset="0"/>
              </a:rPr>
              <a:t>!</a:t>
            </a:r>
          </a:p>
        </p:txBody>
      </p:sp>
      <p:pic>
        <p:nvPicPr>
          <p:cNvPr id="17" name="Gráfico 16" descr="Tendência de subida com preenchimento sólido">
            <a:extLst>
              <a:ext uri="{FF2B5EF4-FFF2-40B4-BE49-F238E27FC236}">
                <a16:creationId xmlns:a16="http://schemas.microsoft.com/office/drawing/2014/main" id="{961D9816-27EE-44D4-B2F9-61AAC6D9E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728" y="5547363"/>
            <a:ext cx="1050233" cy="9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2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65"/>
    </mc:Choice>
    <mc:Fallback xmlns="">
      <p:transition spd="slow" advTm="4236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E629B3-2871-4E53-92D9-F06CB5620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18" y="404347"/>
            <a:ext cx="9960364" cy="53689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A0445D2-9BDF-483F-A77B-6828DC4D9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44" y="2687444"/>
            <a:ext cx="3930449" cy="417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F15965-9F68-4AA0-A124-8FC69E357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5" y="1333674"/>
            <a:ext cx="10618609" cy="491768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BF8508-A299-4B1F-B831-F05451D7A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61" y="356839"/>
            <a:ext cx="1459880" cy="7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vação de Ecrã 2">
            <a:hlinkClick r:id="" action="ppaction://media"/>
            <a:extLst>
              <a:ext uri="{FF2B5EF4-FFF2-40B4-BE49-F238E27FC236}">
                <a16:creationId xmlns:a16="http://schemas.microsoft.com/office/drawing/2014/main" id="{E28F83E2-BA43-4B15-B639-C3A65538F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0675" y="1246346"/>
            <a:ext cx="8110649" cy="436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5"/>
    </mc:Choice>
    <mc:Fallback xmlns="">
      <p:transition spd="slow" advTm="3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vação de Ecrã 2">
            <a:hlinkClick r:id="" action="ppaction://media"/>
            <a:extLst>
              <a:ext uri="{FF2B5EF4-FFF2-40B4-BE49-F238E27FC236}">
                <a16:creationId xmlns:a16="http://schemas.microsoft.com/office/drawing/2014/main" id="{878743F5-CFFD-487F-AB6E-AAEAC5FB3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7801" y="1180070"/>
            <a:ext cx="8296398" cy="44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06"/>
    </mc:Choice>
    <mc:Fallback xmlns="">
      <p:transition spd="slow" advTm="145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Words>774</Words>
  <Application>Microsoft Office PowerPoint</Application>
  <PresentationFormat>Ecrã Panorâmico</PresentationFormat>
  <Paragraphs>107</Paragraphs>
  <Slides>11</Slides>
  <Notes>11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8" baseType="lpstr">
      <vt:lpstr>Arial</vt:lpstr>
      <vt:lpstr>Bahnschrift Condensed</vt:lpstr>
      <vt:lpstr>Bahnschrift SemiBold</vt:lpstr>
      <vt:lpstr>Calibri</vt:lpstr>
      <vt:lpstr>Calibri Light</vt:lpstr>
      <vt:lpstr>Helveticaneueltstd roman</vt:lpstr>
      <vt:lpstr>Tema do Office</vt:lpstr>
      <vt:lpstr>Apresentação do PowerPoint</vt:lpstr>
      <vt:lpstr>Dataset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Small improvements you can make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there a Global Warming?</dc:title>
  <dc:creator>João Cabral</dc:creator>
  <cp:lastModifiedBy>João Cabral</cp:lastModifiedBy>
  <cp:revision>67</cp:revision>
  <dcterms:created xsi:type="dcterms:W3CDTF">2022-08-18T08:38:20Z</dcterms:created>
  <dcterms:modified xsi:type="dcterms:W3CDTF">2022-08-18T22:49:33Z</dcterms:modified>
</cp:coreProperties>
</file>